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handoutMasterIdLst>
    <p:handoutMasterId r:id="rId16"/>
  </p:handoutMasterIdLst>
  <p:sldIdLst>
    <p:sldId id="280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2167D-CD32-476B-92AB-CE984177170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C9A35-ECE4-4B5E-917A-7425E5750DEB}">
      <dgm:prSet phldrT="[Text]"/>
      <dgm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Planning</a:t>
          </a:r>
        </a:p>
      </dgm:t>
    </dgm:pt>
    <dgm:pt modelId="{F4DB2507-39A3-4320-BA21-445C1B50873A}" type="parTrans" cxnId="{58D43329-C082-42D2-A302-37CAAC592888}">
      <dgm:prSet/>
      <dgm:spPr/>
      <dgm:t>
        <a:bodyPr/>
        <a:lstStyle/>
        <a:p>
          <a:endParaRPr lang="en-US"/>
        </a:p>
      </dgm:t>
    </dgm:pt>
    <dgm:pt modelId="{FA969FF6-338B-44C6-A705-D6A6ECE9EF8C}" type="sibTrans" cxnId="{58D43329-C082-42D2-A302-37CAAC592888}">
      <dgm:prSet/>
      <dgm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11CE919-B19D-4E02-9F4E-FC68B5E2A71C}">
      <dgm:prSet phldrT="[Text]"/>
      <dgm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Tools</a:t>
          </a:r>
        </a:p>
      </dgm:t>
    </dgm:pt>
    <dgm:pt modelId="{4CE3FF24-F641-47D0-87D6-346ABBB897A5}" type="parTrans" cxnId="{A1350FEC-3E0E-405F-A475-D7B88490B7C8}">
      <dgm:prSet/>
      <dgm:spPr/>
      <dgm:t>
        <a:bodyPr/>
        <a:lstStyle/>
        <a:p>
          <a:endParaRPr lang="en-US"/>
        </a:p>
      </dgm:t>
    </dgm:pt>
    <dgm:pt modelId="{7E512C48-DA91-47EB-B69F-9B576CFB6C82}" type="sibTrans" cxnId="{A1350FEC-3E0E-405F-A475-D7B88490B7C8}">
      <dgm:prSet/>
      <dgm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657F1A2-F423-4B0D-B033-DAE421C889EE}">
      <dgm:prSet phldrT="[Text]"/>
      <dgm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</a:t>
          </a:r>
        </a:p>
      </dgm:t>
    </dgm:pt>
    <dgm:pt modelId="{9A811DB5-95F3-4CBE-9717-1CD25D1A7F0E}" type="parTrans" cxnId="{64989F15-79B1-4D52-8D20-92B558684882}">
      <dgm:prSet/>
      <dgm:spPr/>
      <dgm:t>
        <a:bodyPr/>
        <a:lstStyle/>
        <a:p>
          <a:endParaRPr lang="en-US"/>
        </a:p>
      </dgm:t>
    </dgm:pt>
    <dgm:pt modelId="{5FA5671C-0AEA-46CD-8A35-FA3191A1CCA8}" type="sibTrans" cxnId="{64989F15-79B1-4D52-8D20-92B558684882}">
      <dgm:prSet/>
      <dgm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35E043-97DD-4FE3-8560-F133876DC41E}" type="pres">
      <dgm:prSet presAssocID="{1912167D-CD32-476B-92AB-CE98417717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6FA3F2-A4C4-4E5B-962A-B775D9CD5C1C}" type="pres">
      <dgm:prSet presAssocID="{DAAC9A35-ECE4-4B5E-917A-7425E5750D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233D9-CF0D-44D8-A012-9C9C4B7146BB}" type="pres">
      <dgm:prSet presAssocID="{FA969FF6-338B-44C6-A705-D6A6ECE9EF8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FF1CA56-A4C5-488C-B53C-486B525C76CD}" type="pres">
      <dgm:prSet presAssocID="{FA969FF6-338B-44C6-A705-D6A6ECE9EF8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2AE623C-CA2D-4630-A01B-809F22874F67}" type="pres">
      <dgm:prSet presAssocID="{611CE919-B19D-4E02-9F4E-FC68B5E2A7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F21C2-9B26-46F5-B200-98D8DF5CEC05}" type="pres">
      <dgm:prSet presAssocID="{7E512C48-DA91-47EB-B69F-9B576CFB6C8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64E312D-B207-49B1-A71F-43955E490B51}" type="pres">
      <dgm:prSet presAssocID="{7E512C48-DA91-47EB-B69F-9B576CFB6C8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A76BD9E-CE0E-429B-B50C-B6D221DFEDC0}" type="pres">
      <dgm:prSet presAssocID="{E657F1A2-F423-4B0D-B033-DAE421C889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10109-F460-48F7-910E-67B08E7878B1}" type="pres">
      <dgm:prSet presAssocID="{5FA5671C-0AEA-46CD-8A35-FA3191A1CCA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D2AEE70-FC80-46DD-938F-B7D5A8AF269B}" type="pres">
      <dgm:prSet presAssocID="{5FA5671C-0AEA-46CD-8A35-FA3191A1CCA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A78559E-D986-4966-B6BC-8F72FE6603B5}" type="presOf" srcId="{5FA5671C-0AEA-46CD-8A35-FA3191A1CCA8}" destId="{04A10109-F460-48F7-910E-67B08E7878B1}" srcOrd="0" destOrd="0" presId="urn:microsoft.com/office/officeart/2005/8/layout/cycle7"/>
    <dgm:cxn modelId="{06BCC17E-A150-42A4-A29E-9072AE1C380D}" type="presOf" srcId="{E657F1A2-F423-4B0D-B033-DAE421C889EE}" destId="{3A76BD9E-CE0E-429B-B50C-B6D221DFEDC0}" srcOrd="0" destOrd="0" presId="urn:microsoft.com/office/officeart/2005/8/layout/cycle7"/>
    <dgm:cxn modelId="{6D5AAB8B-DC16-4577-BD7F-FCB13612060E}" type="presOf" srcId="{611CE919-B19D-4E02-9F4E-FC68B5E2A71C}" destId="{62AE623C-CA2D-4630-A01B-809F22874F67}" srcOrd="0" destOrd="0" presId="urn:microsoft.com/office/officeart/2005/8/layout/cycle7"/>
    <dgm:cxn modelId="{2F075CA7-FF86-4329-BFF4-0F720758B4F1}" type="presOf" srcId="{FA969FF6-338B-44C6-A705-D6A6ECE9EF8C}" destId="{55B233D9-CF0D-44D8-A012-9C9C4B7146BB}" srcOrd="0" destOrd="0" presId="urn:microsoft.com/office/officeart/2005/8/layout/cycle7"/>
    <dgm:cxn modelId="{6C3BC289-3ABE-45EF-AC6A-4C67D31D34FC}" type="presOf" srcId="{7E512C48-DA91-47EB-B69F-9B576CFB6C82}" destId="{9A9F21C2-9B26-46F5-B200-98D8DF5CEC05}" srcOrd="0" destOrd="0" presId="urn:microsoft.com/office/officeart/2005/8/layout/cycle7"/>
    <dgm:cxn modelId="{64989F15-79B1-4D52-8D20-92B558684882}" srcId="{1912167D-CD32-476B-92AB-CE9841771709}" destId="{E657F1A2-F423-4B0D-B033-DAE421C889EE}" srcOrd="2" destOrd="0" parTransId="{9A811DB5-95F3-4CBE-9717-1CD25D1A7F0E}" sibTransId="{5FA5671C-0AEA-46CD-8A35-FA3191A1CCA8}"/>
    <dgm:cxn modelId="{CB4DEA30-C1DB-4234-8314-3DFB250720D8}" type="presOf" srcId="{DAAC9A35-ECE4-4B5E-917A-7425E5750DEB}" destId="{856FA3F2-A4C4-4E5B-962A-B775D9CD5C1C}" srcOrd="0" destOrd="0" presId="urn:microsoft.com/office/officeart/2005/8/layout/cycle7"/>
    <dgm:cxn modelId="{81387757-9B19-45BF-8EE9-DF3FE3C2B818}" type="presOf" srcId="{5FA5671C-0AEA-46CD-8A35-FA3191A1CCA8}" destId="{5D2AEE70-FC80-46DD-938F-B7D5A8AF269B}" srcOrd="1" destOrd="0" presId="urn:microsoft.com/office/officeart/2005/8/layout/cycle7"/>
    <dgm:cxn modelId="{CB9F46AA-D57D-4A4F-BF90-79146496A136}" type="presOf" srcId="{1912167D-CD32-476B-92AB-CE9841771709}" destId="{1935E043-97DD-4FE3-8560-F133876DC41E}" srcOrd="0" destOrd="0" presId="urn:microsoft.com/office/officeart/2005/8/layout/cycle7"/>
    <dgm:cxn modelId="{A1350FEC-3E0E-405F-A475-D7B88490B7C8}" srcId="{1912167D-CD32-476B-92AB-CE9841771709}" destId="{611CE919-B19D-4E02-9F4E-FC68B5E2A71C}" srcOrd="1" destOrd="0" parTransId="{4CE3FF24-F641-47D0-87D6-346ABBB897A5}" sibTransId="{7E512C48-DA91-47EB-B69F-9B576CFB6C82}"/>
    <dgm:cxn modelId="{0A2D35FE-8C92-48DE-A292-A6669FCE6EE4}" type="presOf" srcId="{FA969FF6-338B-44C6-A705-D6A6ECE9EF8C}" destId="{CFF1CA56-A4C5-488C-B53C-486B525C76CD}" srcOrd="1" destOrd="0" presId="urn:microsoft.com/office/officeart/2005/8/layout/cycle7"/>
    <dgm:cxn modelId="{B6705D6E-5207-4C15-960D-F412D7E47165}" type="presOf" srcId="{7E512C48-DA91-47EB-B69F-9B576CFB6C82}" destId="{464E312D-B207-49B1-A71F-43955E490B51}" srcOrd="1" destOrd="0" presId="urn:microsoft.com/office/officeart/2005/8/layout/cycle7"/>
    <dgm:cxn modelId="{58D43329-C082-42D2-A302-37CAAC592888}" srcId="{1912167D-CD32-476B-92AB-CE9841771709}" destId="{DAAC9A35-ECE4-4B5E-917A-7425E5750DEB}" srcOrd="0" destOrd="0" parTransId="{F4DB2507-39A3-4320-BA21-445C1B50873A}" sibTransId="{FA969FF6-338B-44C6-A705-D6A6ECE9EF8C}"/>
    <dgm:cxn modelId="{DBF2F185-1E83-42DF-8245-0C0B3AC0934F}" type="presParOf" srcId="{1935E043-97DD-4FE3-8560-F133876DC41E}" destId="{856FA3F2-A4C4-4E5B-962A-B775D9CD5C1C}" srcOrd="0" destOrd="0" presId="urn:microsoft.com/office/officeart/2005/8/layout/cycle7"/>
    <dgm:cxn modelId="{F7BD2E54-7ACA-4E4E-B5FB-17A7D85858C8}" type="presParOf" srcId="{1935E043-97DD-4FE3-8560-F133876DC41E}" destId="{55B233D9-CF0D-44D8-A012-9C9C4B7146BB}" srcOrd="1" destOrd="0" presId="urn:microsoft.com/office/officeart/2005/8/layout/cycle7"/>
    <dgm:cxn modelId="{D5C4FF4E-1773-4B50-9A6A-3A08073C874A}" type="presParOf" srcId="{55B233D9-CF0D-44D8-A012-9C9C4B7146BB}" destId="{CFF1CA56-A4C5-488C-B53C-486B525C76CD}" srcOrd="0" destOrd="0" presId="urn:microsoft.com/office/officeart/2005/8/layout/cycle7"/>
    <dgm:cxn modelId="{E7613278-1273-4F8A-B380-139499AE2724}" type="presParOf" srcId="{1935E043-97DD-4FE3-8560-F133876DC41E}" destId="{62AE623C-CA2D-4630-A01B-809F22874F67}" srcOrd="2" destOrd="0" presId="urn:microsoft.com/office/officeart/2005/8/layout/cycle7"/>
    <dgm:cxn modelId="{FF365124-8A39-47ED-94E8-92DA115640F6}" type="presParOf" srcId="{1935E043-97DD-4FE3-8560-F133876DC41E}" destId="{9A9F21C2-9B26-46F5-B200-98D8DF5CEC05}" srcOrd="3" destOrd="0" presId="urn:microsoft.com/office/officeart/2005/8/layout/cycle7"/>
    <dgm:cxn modelId="{DEAE96CC-F28E-4A13-B3FF-390A67DEF35B}" type="presParOf" srcId="{9A9F21C2-9B26-46F5-B200-98D8DF5CEC05}" destId="{464E312D-B207-49B1-A71F-43955E490B51}" srcOrd="0" destOrd="0" presId="urn:microsoft.com/office/officeart/2005/8/layout/cycle7"/>
    <dgm:cxn modelId="{F6DDFBEB-1966-4593-958B-CD4009A16174}" type="presParOf" srcId="{1935E043-97DD-4FE3-8560-F133876DC41E}" destId="{3A76BD9E-CE0E-429B-B50C-B6D221DFEDC0}" srcOrd="4" destOrd="0" presId="urn:microsoft.com/office/officeart/2005/8/layout/cycle7"/>
    <dgm:cxn modelId="{F7EAE760-35BF-4CDE-A8BA-CB92C6875C2E}" type="presParOf" srcId="{1935E043-97DD-4FE3-8560-F133876DC41E}" destId="{04A10109-F460-48F7-910E-67B08E7878B1}" srcOrd="5" destOrd="0" presId="urn:microsoft.com/office/officeart/2005/8/layout/cycle7"/>
    <dgm:cxn modelId="{3D749F3C-277B-4F21-942B-AED01B176455}" type="presParOf" srcId="{04A10109-F460-48F7-910E-67B08E7878B1}" destId="{5D2AEE70-FC80-46DD-938F-B7D5A8AF269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A3F2-A4C4-4E5B-962A-B775D9CD5C1C}">
      <dsp:nvSpPr>
        <dsp:cNvPr id="0" name=""/>
        <dsp:cNvSpPr/>
      </dsp:nvSpPr>
      <dsp:spPr>
        <a:xfrm>
          <a:off x="2107406" y="714"/>
          <a:ext cx="1881187" cy="94059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Planning</a:t>
          </a:r>
        </a:p>
      </dsp:txBody>
      <dsp:txXfrm>
        <a:off x="2134955" y="28263"/>
        <a:ext cx="1826089" cy="885495"/>
      </dsp:txXfrm>
    </dsp:sp>
    <dsp:sp modelId="{55B233D9-CF0D-44D8-A012-9C9C4B7146BB}">
      <dsp:nvSpPr>
        <dsp:cNvPr id="0" name=""/>
        <dsp:cNvSpPr/>
      </dsp:nvSpPr>
      <dsp:spPr>
        <a:xfrm rot="3600000">
          <a:off x="3334830" y="1650608"/>
          <a:ext cx="978489" cy="329207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33592" y="1716449"/>
        <a:ext cx="780965" cy="197525"/>
      </dsp:txXfrm>
    </dsp:sp>
    <dsp:sp modelId="{62AE623C-CA2D-4630-A01B-809F22874F67}">
      <dsp:nvSpPr>
        <dsp:cNvPr id="0" name=""/>
        <dsp:cNvSpPr/>
      </dsp:nvSpPr>
      <dsp:spPr>
        <a:xfrm>
          <a:off x="3659555" y="2689116"/>
          <a:ext cx="1881187" cy="94059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Tools</a:t>
          </a:r>
        </a:p>
      </dsp:txBody>
      <dsp:txXfrm>
        <a:off x="3687104" y="2716665"/>
        <a:ext cx="1826089" cy="885495"/>
      </dsp:txXfrm>
    </dsp:sp>
    <dsp:sp modelId="{9A9F21C2-9B26-46F5-B200-98D8DF5CEC05}">
      <dsp:nvSpPr>
        <dsp:cNvPr id="0" name=""/>
        <dsp:cNvSpPr/>
      </dsp:nvSpPr>
      <dsp:spPr>
        <a:xfrm rot="10800000">
          <a:off x="2558755" y="2994809"/>
          <a:ext cx="978489" cy="329207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657517" y="3060650"/>
        <a:ext cx="780965" cy="197525"/>
      </dsp:txXfrm>
    </dsp:sp>
    <dsp:sp modelId="{3A76BD9E-CE0E-429B-B50C-B6D221DFEDC0}">
      <dsp:nvSpPr>
        <dsp:cNvPr id="0" name=""/>
        <dsp:cNvSpPr/>
      </dsp:nvSpPr>
      <dsp:spPr>
        <a:xfrm>
          <a:off x="555256" y="2689116"/>
          <a:ext cx="1881187" cy="94059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</a:t>
          </a:r>
        </a:p>
      </dsp:txBody>
      <dsp:txXfrm>
        <a:off x="582805" y="2716665"/>
        <a:ext cx="1826089" cy="885495"/>
      </dsp:txXfrm>
    </dsp:sp>
    <dsp:sp modelId="{04A10109-F460-48F7-910E-67B08E7878B1}">
      <dsp:nvSpPr>
        <dsp:cNvPr id="0" name=""/>
        <dsp:cNvSpPr/>
      </dsp:nvSpPr>
      <dsp:spPr>
        <a:xfrm rot="18000000">
          <a:off x="1782680" y="1650608"/>
          <a:ext cx="978489" cy="329207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81442" y="1716449"/>
        <a:ext cx="780965" cy="197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0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8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2240" y="2080538"/>
            <a:ext cx="6939520" cy="269692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Engagement Working Group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Agency (Treasury) and Bureau (IRS)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Best Practices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21395" y="4845603"/>
            <a:ext cx="5101209" cy="452538"/>
          </a:xfrm>
        </p:spPr>
        <p:txBody>
          <a:bodyPr/>
          <a:lstStyle/>
          <a:p>
            <a:r>
              <a:rPr lang="en-US" dirty="0"/>
              <a:t>July 25,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8B98F-D957-4475-88BB-326A8247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886" y="468279"/>
            <a:ext cx="2328874" cy="847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FD30C-9F9F-4699-889E-3144B63BB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40" y="468279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Using statistics to identify possible 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B6C4D-2FEC-42E8-8166-FCC72659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45" y="2294965"/>
            <a:ext cx="5992318" cy="4456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275C8-CD72-4192-9589-D61351310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74599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Communicating: Spreading the word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Treasury hosts regular meetings with all Bureau Engagement leads to share information. A recent meeting highlighted:</a:t>
            </a:r>
          </a:p>
          <a:p>
            <a:pPr lvl="1"/>
            <a:r>
              <a:rPr lang="en-US" dirty="0"/>
              <a:t>The statistical relationship between Employee Engagement, Empowerment and Risk Management</a:t>
            </a:r>
          </a:p>
          <a:p>
            <a:pPr lvl="1"/>
            <a:r>
              <a:rPr lang="en-US" dirty="0"/>
              <a:t>A talk by the IRS Chief Risk Officer on how to enable better Risk management practices through Employee Engagement</a:t>
            </a:r>
          </a:p>
          <a:p>
            <a:r>
              <a:rPr lang="en-US" dirty="0"/>
              <a:t>Treasury also has Engagement Roadshows at the Bureaus to meet and share information with Bureau HR professionals, senior leaders, management, and supervisors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75A3D-D050-4B96-8DA4-2CBB0B4A6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2" y="74599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Communicating: Spreading the word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5F9A0-B1AF-40AE-85C5-28A60783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1" y="2327111"/>
            <a:ext cx="4143149" cy="2950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4D813-0609-4CB7-B65A-1A0DAD81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80" y="3680783"/>
            <a:ext cx="4679356" cy="2950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16436-1369-4F88-8BA1-28D0BC46A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4" y="83346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F3DA-72D8-4216-AFB5-5142164D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Communicating: </a:t>
            </a:r>
            <a:br>
              <a:rPr lang="en-US" dirty="0"/>
            </a:br>
            <a:r>
              <a:rPr lang="en-US" dirty="0"/>
              <a:t>Involve everyone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E727A-EB88-4176-9293-7EC2CAFE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2780451"/>
            <a:ext cx="6412476" cy="3471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C9E13-59BE-4AC5-9918-B82C4A04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" y="84058"/>
            <a:ext cx="198137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6045" y="1105364"/>
            <a:ext cx="5937755" cy="1188720"/>
          </a:xfrm>
        </p:spPr>
        <p:txBody>
          <a:bodyPr/>
          <a:lstStyle/>
          <a:p>
            <a:r>
              <a:rPr lang="en-US" dirty="0"/>
              <a:t>The Engagement loop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C31C301-C0C0-4E99-93B3-072D40D17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558249"/>
              </p:ext>
            </p:extLst>
          </p:nvPr>
        </p:nvGraphicFramePr>
        <p:xfrm>
          <a:off x="1524000" y="2372883"/>
          <a:ext cx="6096000" cy="363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D93A318-00F9-4BF4-A3E2-17296888A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55" y="74599"/>
            <a:ext cx="883997" cy="890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8B98F-D957-4475-88BB-326A8247E8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171" y="74599"/>
            <a:ext cx="232887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Planning: </a:t>
            </a:r>
            <a:br>
              <a:rPr lang="en-US" dirty="0"/>
            </a:br>
            <a:r>
              <a:rPr lang="en-US" dirty="0"/>
              <a:t>Treasury Annual Engagement </a:t>
            </a:r>
            <a:br>
              <a:rPr lang="en-US" dirty="0"/>
            </a:br>
            <a:r>
              <a:rPr lang="en-US" dirty="0"/>
              <a:t>Action Cycle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8D261-C01E-4956-AB33-22421561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2236856"/>
            <a:ext cx="8230313" cy="4535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3A318-00F9-4BF4-A3E2-17296888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64" y="85327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43F11-8D5C-4C3A-A82D-FE2C0074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45" y="2298334"/>
            <a:ext cx="5937756" cy="4120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50D1A-7E43-4603-9A9F-23F1486BE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7" y="79576"/>
            <a:ext cx="198137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</a:t>
            </a:r>
            <a:br>
              <a:rPr lang="en-US" dirty="0"/>
            </a:br>
            <a:r>
              <a:rPr lang="en-US" dirty="0"/>
              <a:t>Engagement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83DAA-39C5-462C-B5C4-08F8D1855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45" y="2259106"/>
            <a:ext cx="5937756" cy="4429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3D555-6BC3-4345-B540-2BDCD03C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8" y="75093"/>
            <a:ext cx="198137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</a:t>
            </a:r>
            <a:br>
              <a:rPr lang="en-US" dirty="0"/>
            </a:br>
            <a:r>
              <a:rPr lang="en-US" dirty="0"/>
              <a:t>Individual Workgroups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A161E-F88A-4012-A413-8B678EF4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35" y="3578285"/>
            <a:ext cx="7675529" cy="1530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B54D8-587D-4394-8360-ADC69704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0" y="70217"/>
            <a:ext cx="1981372" cy="71939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66358"/>
              </p:ext>
            </p:extLst>
          </p:nvPr>
        </p:nvGraphicFramePr>
        <p:xfrm>
          <a:off x="734235" y="2913063"/>
          <a:ext cx="4876800" cy="381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36519250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440805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Organization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Organization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22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XXXXXXXXXXXXXXXXX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TRXXXXXXXXX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6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1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</a:t>
            </a:r>
            <a:br>
              <a:rPr lang="en-US" dirty="0"/>
            </a:br>
            <a:r>
              <a:rPr lang="en-US" dirty="0"/>
              <a:t>Theme for buy-in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C03F0-F35B-4F01-8D2C-C8D2EF63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22" y="2312893"/>
            <a:ext cx="5937755" cy="4435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F19A0C-72F1-41A9-8BC5-F02462756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1" y="109202"/>
            <a:ext cx="198137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FEVS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5079A-4A21-4623-B0E0-E5C5096E5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0" y="2252277"/>
            <a:ext cx="8711939" cy="4487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4354C-DBC7-4B03-B7F2-49BE0AD32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42" y="118678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</a:t>
            </a:r>
            <a:br>
              <a:rPr lang="en-US" dirty="0"/>
            </a:br>
            <a:r>
              <a:rPr lang="en-US" dirty="0"/>
              <a:t>FEVS Dashboard(cont.)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D3848-D449-42CA-B316-56BA3450C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2252638"/>
            <a:ext cx="8779001" cy="4450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BE254-48B2-43D7-9531-DFD13BD20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0" y="154896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45</TotalTime>
  <Words>132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Engagement Working Group Agency (Treasury) and Bureau (IRS) Best Practices</vt:lpstr>
      <vt:lpstr>The Engagement loop</vt:lpstr>
      <vt:lpstr>Planning:  Treasury Annual Engagement  Action Cycle</vt:lpstr>
      <vt:lpstr>Planning: Feedback</vt:lpstr>
      <vt:lpstr>Planning:  Engagement Strategy</vt:lpstr>
      <vt:lpstr>Planning:  Individual Workgroups</vt:lpstr>
      <vt:lpstr>Planning: Theme for buy-in</vt:lpstr>
      <vt:lpstr>Tools: FEVS Dashboard</vt:lpstr>
      <vt:lpstr>Tools:  FEVS Dashboard(cont.)</vt:lpstr>
      <vt:lpstr>Tools: Using statistics to identify possible actions</vt:lpstr>
      <vt:lpstr>Communicating: Spreading the word</vt:lpstr>
      <vt:lpstr>Communicating: Spreading the word (cont.)</vt:lpstr>
      <vt:lpstr>Communicating:  Involve everyone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 Working Group Agency (Treasury) and Bureau (IRS) Best Practices</dc:title>
  <dc:creator>Reitmeyer Andrew W</dc:creator>
  <cp:lastModifiedBy>Fellman, Gary</cp:lastModifiedBy>
  <cp:revision>8</cp:revision>
  <dcterms:created xsi:type="dcterms:W3CDTF">2019-07-03T11:02:05Z</dcterms:created>
  <dcterms:modified xsi:type="dcterms:W3CDTF">2019-07-16T12:31:07Z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